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FF2B"/>
    <a:srgbClr val="FF6704"/>
    <a:srgbClr val="105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5" autoAdjust="0"/>
    <p:restoredTop sz="94673" autoAdjust="0"/>
  </p:normalViewPr>
  <p:slideViewPr>
    <p:cSldViewPr snapToGrid="0" snapToObjects="1">
      <p:cViewPr varScale="1">
        <p:scale>
          <a:sx n="55" d="100"/>
          <a:sy n="55" d="100"/>
        </p:scale>
        <p:origin x="-1024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9BBA5-A003-5441-A44A-48B774F855AF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9604A-DDD4-4BE5-9F0F-C50D317D16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9BBA5-A003-5441-A44A-48B774F855AF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79852-0C1E-F74F-9096-3FFE7C57CA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9BBA5-A003-5441-A44A-48B774F855AF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79852-0C1E-F74F-9096-3FFE7C57CA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9BBA5-A003-5441-A44A-48B774F855AF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79852-0C1E-F74F-9096-3FFE7C57CA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9BBA5-A003-5441-A44A-48B774F855AF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E079852-0C1E-F74F-9096-3FFE7C57CA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9BBA5-A003-5441-A44A-48B774F855AF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79852-0C1E-F74F-9096-3FFE7C57CA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9BBA5-A003-5441-A44A-48B774F855AF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79852-0C1E-F74F-9096-3FFE7C57CA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9BBA5-A003-5441-A44A-48B774F855AF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79852-0C1E-F74F-9096-3FFE7C57CA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9BBA5-A003-5441-A44A-48B774F855AF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79852-0C1E-F74F-9096-3FFE7C57CA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9BBA5-A003-5441-A44A-48B774F855AF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79852-0C1E-F74F-9096-3FFE7C57CA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9BBA5-A003-5441-A44A-48B774F855AF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79852-0C1E-F74F-9096-3FFE7C57CA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139BBA5-A003-5441-A44A-48B774F855AF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E079852-0C1E-F74F-9096-3FFE7C57CA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889000"/>
            <a:ext cx="8229600" cy="1735667"/>
          </a:xfrm>
        </p:spPr>
        <p:txBody>
          <a:bodyPr/>
          <a:lstStyle/>
          <a:p>
            <a:r>
              <a:rPr lang="en-US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Transitioning to High school</a:t>
            </a:r>
            <a:endParaRPr lang="en-US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9222" y="2963333"/>
            <a:ext cx="6093178" cy="2120965"/>
          </a:xfrm>
        </p:spPr>
        <p:txBody>
          <a:bodyPr>
            <a:normAutofit fontScale="32500" lnSpcReduction="20000"/>
          </a:bodyPr>
          <a:lstStyle/>
          <a:p>
            <a:r>
              <a:rPr lang="en-US" sz="11077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By: Hector Rodriguez</a:t>
            </a:r>
          </a:p>
          <a:p>
            <a:r>
              <a:rPr lang="en-U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                </a:t>
            </a:r>
          </a:p>
          <a:p>
            <a:r>
              <a:rPr lang="en-U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                                      </a:t>
            </a:r>
          </a:p>
          <a:p>
            <a:r>
              <a:rPr lang="en-US" sz="6737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                                                                  </a:t>
            </a:r>
            <a:r>
              <a:rPr lang="en-US" sz="9846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9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BMHS</a:t>
            </a:r>
            <a:endParaRPr lang="en-US" sz="9846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r>
              <a:rPr lang="en-U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                                </a:t>
            </a:r>
          </a:p>
          <a:p>
            <a:endParaRPr lang="en-US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142" y="4441678"/>
            <a:ext cx="3848100" cy="2108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0333" y="4441678"/>
            <a:ext cx="3287890" cy="2108200"/>
          </a:xfrm>
          <a:prstGeom prst="rect">
            <a:avLst/>
          </a:prstGeom>
        </p:spPr>
      </p:pic>
      <p:sp>
        <p:nvSpPr>
          <p:cNvPr id="11" name="Left-Right Arrow 10"/>
          <p:cNvSpPr/>
          <p:nvPr/>
        </p:nvSpPr>
        <p:spPr>
          <a:xfrm>
            <a:off x="4030242" y="5084298"/>
            <a:ext cx="1600091" cy="729480"/>
          </a:xfrm>
          <a:prstGeom prst="leftRightArrow">
            <a:avLst>
              <a:gd name="adj1" fmla="val 57738"/>
              <a:gd name="adj2" fmla="val 50000"/>
            </a:avLst>
          </a:prstGeom>
          <a:solidFill>
            <a:srgbClr val="0000FF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ransition xmlns:p14="http://schemas.microsoft.com/office/powerpoint/2010/main">
    <p:wedg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71222"/>
          </a:xfrm>
          <a:noFill/>
        </p:spPr>
        <p:txBody>
          <a:bodyPr/>
          <a:lstStyle/>
          <a:p>
            <a:r>
              <a:rPr lang="en-U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s</a:t>
            </a:r>
            <a:r>
              <a:rPr lang="en-U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i</a:t>
            </a:r>
            <a:r>
              <a:rPr lang="en-U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m</a:t>
            </a:r>
            <a:r>
              <a:rPr lang="en-U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i</a:t>
            </a:r>
            <a:r>
              <a:rPr lang="en-U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l</a:t>
            </a:r>
            <a:r>
              <a:rPr lang="en-U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e</a:t>
            </a:r>
            <a:r>
              <a:rPr lang="en-U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s</a:t>
            </a:r>
            <a:endParaRPr lang="en-US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17638"/>
            <a:ext cx="9144000" cy="5440362"/>
          </a:xfrm>
        </p:spPr>
        <p:txBody>
          <a:bodyPr/>
          <a:lstStyle/>
          <a:p>
            <a:r>
              <a:rPr lang="en-US" dirty="0" smtClean="0">
                <a:solidFill>
                  <a:srgbClr val="1052FF"/>
                </a:solidFill>
              </a:rPr>
              <a:t>Transitioning to High School is as scary as going skydiving.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Transitioning to High School is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as scary as running with the bulls.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0843" y="2254251"/>
            <a:ext cx="3090333" cy="23177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773" y="3405566"/>
            <a:ext cx="4639750" cy="3269559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rot="5400000" flipH="1" flipV="1">
            <a:off x="564355" y="3846528"/>
            <a:ext cx="586671" cy="3338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Down Arrow 13"/>
          <p:cNvSpPr/>
          <p:nvPr/>
        </p:nvSpPr>
        <p:spPr>
          <a:xfrm>
            <a:off x="3150501" y="3405566"/>
            <a:ext cx="822960" cy="822960"/>
          </a:xfrm>
          <a:prstGeom prst="downArrow">
            <a:avLst/>
          </a:prstGeom>
          <a:solidFill>
            <a:srgbClr val="FF000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Bent Arrow 15"/>
          <p:cNvSpPr/>
          <p:nvPr/>
        </p:nvSpPr>
        <p:spPr>
          <a:xfrm rot="5400000">
            <a:off x="6405919" y="2026596"/>
            <a:ext cx="822960" cy="822960"/>
          </a:xfrm>
          <a:prstGeom prst="bentArrow">
            <a:avLst/>
          </a:prstGeom>
          <a:solidFill>
            <a:srgbClr val="0000FF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2989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</a:t>
            </a:r>
            <a:r>
              <a:rPr lang="en-US" dirty="0" smtClean="0">
                <a:solidFill>
                  <a:srgbClr val="FF6704"/>
                </a:solidFill>
              </a:rPr>
              <a:t>e</a:t>
            </a:r>
            <a:r>
              <a:rPr lang="en-US" dirty="0" smtClean="0">
                <a:solidFill>
                  <a:schemeClr val="tx1"/>
                </a:solidFill>
              </a:rPr>
              <a:t>t</a:t>
            </a:r>
            <a:r>
              <a:rPr lang="en-US" dirty="0" smtClean="0">
                <a:solidFill>
                  <a:srgbClr val="FF6704"/>
                </a:solidFill>
              </a:rPr>
              <a:t>a</a:t>
            </a:r>
            <a:r>
              <a:rPr lang="en-US" dirty="0" smtClean="0">
                <a:solidFill>
                  <a:schemeClr val="tx1"/>
                </a:solidFill>
              </a:rPr>
              <a:t>p</a:t>
            </a:r>
            <a:r>
              <a:rPr lang="en-US" dirty="0" smtClean="0">
                <a:solidFill>
                  <a:srgbClr val="FF6704"/>
                </a:solidFill>
              </a:rPr>
              <a:t>h</a:t>
            </a:r>
            <a:r>
              <a:rPr lang="en-US" dirty="0" smtClean="0">
                <a:solidFill>
                  <a:schemeClr val="tx1"/>
                </a:solidFill>
              </a:rPr>
              <a:t>o</a:t>
            </a:r>
            <a:r>
              <a:rPr lang="en-US" dirty="0" smtClean="0">
                <a:solidFill>
                  <a:srgbClr val="FF6600"/>
                </a:solidFill>
              </a:rPr>
              <a:t>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29895"/>
            <a:ext cx="9144000" cy="5079465"/>
          </a:xfrm>
        </p:spPr>
        <p:txBody>
          <a:bodyPr/>
          <a:lstStyle/>
          <a:p>
            <a:r>
              <a:rPr lang="en-US" dirty="0" smtClean="0">
                <a:solidFill>
                  <a:srgbClr val="FF6704"/>
                </a:solidFill>
              </a:rPr>
              <a:t>Transitioning to High School is a rollercoaster.</a:t>
            </a:r>
          </a:p>
          <a:p>
            <a:r>
              <a:rPr lang="en-US" dirty="0" smtClean="0"/>
              <a:t>Transitioning to High School</a:t>
            </a:r>
          </a:p>
          <a:p>
            <a:pPr>
              <a:buNone/>
            </a:pPr>
            <a:r>
              <a:rPr lang="en-US" dirty="0" smtClean="0"/>
              <a:t>is a treasure chest because there </a:t>
            </a:r>
          </a:p>
          <a:p>
            <a:pPr>
              <a:buNone/>
            </a:pPr>
            <a:r>
              <a:rPr lang="en-US" dirty="0" smtClean="0"/>
              <a:t>are many great things to find.</a:t>
            </a:r>
          </a:p>
          <a:p>
            <a:endParaRPr lang="en-US" dirty="0" smtClean="0">
              <a:solidFill>
                <a:srgbClr val="FF6704"/>
              </a:solidFill>
            </a:endParaRPr>
          </a:p>
          <a:p>
            <a:endParaRPr lang="en-US" dirty="0" smtClean="0">
              <a:solidFill>
                <a:srgbClr val="FF6704"/>
              </a:solidFill>
            </a:endParaRPr>
          </a:p>
          <a:p>
            <a:endParaRPr lang="en-US" dirty="0" smtClean="0">
              <a:solidFill>
                <a:srgbClr val="FF6704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FF6704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FF6704"/>
              </a:solidFill>
            </a:endParaRPr>
          </a:p>
          <a:p>
            <a:endParaRPr lang="en-US" dirty="0" smtClean="0">
              <a:solidFill>
                <a:srgbClr val="FF6704"/>
              </a:solidFill>
            </a:endParaRPr>
          </a:p>
          <a:p>
            <a:endParaRPr lang="en-US" dirty="0" smtClean="0">
              <a:solidFill>
                <a:srgbClr val="FF6704"/>
              </a:solidFill>
            </a:endParaRPr>
          </a:p>
          <a:p>
            <a:endParaRPr lang="en-US" dirty="0" smtClean="0">
              <a:solidFill>
                <a:srgbClr val="FF6704"/>
              </a:solidFill>
            </a:endParaRPr>
          </a:p>
          <a:p>
            <a:endParaRPr lang="en-US" dirty="0" smtClean="0">
              <a:solidFill>
                <a:srgbClr val="FF6704"/>
              </a:solidFill>
            </a:endParaRPr>
          </a:p>
          <a:p>
            <a:endParaRPr lang="en-US" dirty="0" smtClean="0">
              <a:solidFill>
                <a:srgbClr val="FF6704"/>
              </a:solidFill>
            </a:endParaRPr>
          </a:p>
          <a:p>
            <a:endParaRPr lang="en-US" dirty="0" smtClean="0">
              <a:solidFill>
                <a:srgbClr val="FF6704"/>
              </a:solidFill>
            </a:endParaRPr>
          </a:p>
          <a:p>
            <a:endParaRPr lang="en-US" dirty="0" smtClean="0">
              <a:solidFill>
                <a:srgbClr val="FF6704"/>
              </a:solidFill>
            </a:endParaRPr>
          </a:p>
          <a:p>
            <a:endParaRPr lang="en-US" dirty="0">
              <a:solidFill>
                <a:srgbClr val="FF6704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4520" y="2168190"/>
            <a:ext cx="3237385" cy="2428039"/>
          </a:xfrm>
          <a:prstGeom prst="rect">
            <a:avLst/>
          </a:prstGeom>
        </p:spPr>
      </p:pic>
      <p:sp>
        <p:nvSpPr>
          <p:cNvPr id="5" name="Down Arrow 4"/>
          <p:cNvSpPr/>
          <p:nvPr/>
        </p:nvSpPr>
        <p:spPr>
          <a:xfrm>
            <a:off x="5684520" y="1756710"/>
            <a:ext cx="822960" cy="822960"/>
          </a:xfrm>
          <a:prstGeom prst="downArrow">
            <a:avLst/>
          </a:prstGeom>
          <a:solidFill>
            <a:srgbClr val="FF6704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066" y="3890211"/>
            <a:ext cx="3076408" cy="2608815"/>
          </a:xfrm>
          <a:prstGeom prst="rect">
            <a:avLst/>
          </a:prstGeom>
        </p:spPr>
      </p:pic>
      <p:sp>
        <p:nvSpPr>
          <p:cNvPr id="8" name="Down Arrow 7"/>
          <p:cNvSpPr/>
          <p:nvPr/>
        </p:nvSpPr>
        <p:spPr>
          <a:xfrm>
            <a:off x="2663257" y="3304941"/>
            <a:ext cx="822960" cy="822960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Alliteration</a:t>
            </a:r>
            <a:endParaRPr lang="en-US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Fun teachers, fun classes and fun students.</a:t>
            </a:r>
          </a:p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High school, high expectations, higher classes.</a:t>
            </a:r>
          </a:p>
          <a:p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buNone/>
            </a:pP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BMHS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1686" y="3498272"/>
            <a:ext cx="1902114" cy="19021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991" y="3498272"/>
            <a:ext cx="3848100" cy="1902114"/>
          </a:xfrm>
          <a:prstGeom prst="rect">
            <a:avLst/>
          </a:prstGeom>
        </p:spPr>
      </p:pic>
      <p:sp>
        <p:nvSpPr>
          <p:cNvPr id="6" name="Bent-Up Arrow 5"/>
          <p:cNvSpPr/>
          <p:nvPr/>
        </p:nvSpPr>
        <p:spPr>
          <a:xfrm>
            <a:off x="1913313" y="5153429"/>
            <a:ext cx="822960" cy="822960"/>
          </a:xfrm>
          <a:prstGeom prst="bentUpArrow">
            <a:avLst/>
          </a:prstGeom>
          <a:solidFill>
            <a:srgbClr val="0000FF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Down Arrow 7"/>
          <p:cNvSpPr/>
          <p:nvPr/>
        </p:nvSpPr>
        <p:spPr>
          <a:xfrm>
            <a:off x="5987935" y="3086792"/>
            <a:ext cx="822960" cy="822960"/>
          </a:xfrm>
          <a:prstGeom prst="downArrow">
            <a:avLst/>
          </a:prstGeom>
          <a:solidFill>
            <a:srgbClr val="0000FF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61143"/>
          </a:xfrm>
        </p:spPr>
        <p:txBody>
          <a:bodyPr/>
          <a:lstStyle/>
          <a:p>
            <a:r>
              <a:rPr lang="en-US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86FF2B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H</a:t>
            </a:r>
            <a:r>
              <a:rPr lang="en-US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I</a:t>
            </a:r>
            <a:r>
              <a:rPr lang="en-US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86FF2B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P</a:t>
            </a:r>
            <a:r>
              <a:rPr lang="en-US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E</a:t>
            </a:r>
            <a:r>
              <a:rPr lang="en-US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86FF2B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R</a:t>
            </a:r>
            <a:r>
              <a:rPr lang="en-US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B</a:t>
            </a:r>
            <a:r>
              <a:rPr lang="en-US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86FF2B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O</a:t>
            </a:r>
            <a:r>
              <a:rPr lang="en-US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L</a:t>
            </a:r>
            <a:r>
              <a:rPr lang="en-US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86FF2B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E</a:t>
            </a:r>
            <a:endParaRPr lang="en-US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86FF2B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1143"/>
            <a:ext cx="8229600" cy="5696857"/>
          </a:xfrm>
        </p:spPr>
        <p:txBody>
          <a:bodyPr/>
          <a:lstStyle/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High school is going to be as hard as moving a truck.</a:t>
            </a:r>
          </a:p>
          <a:p>
            <a:endParaRPr lang="en-US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endParaRPr lang="en-US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endParaRPr lang="en-US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86FF2B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High School is going to be as hard as riding a bull.</a:t>
            </a:r>
            <a:endParaRPr lang="en-US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86FF2B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7961" y="1632857"/>
            <a:ext cx="2135447" cy="20440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1762" y="4233333"/>
            <a:ext cx="2279951" cy="2249715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4116346" y="1918694"/>
            <a:ext cx="822960" cy="822960"/>
          </a:xfrm>
          <a:prstGeom prst="rightArrow">
            <a:avLst/>
          </a:prstGeom>
          <a:solidFill>
            <a:srgbClr val="FF000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Right Arrow 7"/>
          <p:cNvSpPr/>
          <p:nvPr/>
        </p:nvSpPr>
        <p:spPr>
          <a:xfrm>
            <a:off x="3495040" y="4480781"/>
            <a:ext cx="822960" cy="822960"/>
          </a:xfrm>
          <a:prstGeom prst="rightArrow">
            <a:avLst/>
          </a:prstGeom>
          <a:solidFill>
            <a:srgbClr val="86FF2B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Personification</a:t>
            </a:r>
            <a:endParaRPr lang="en-US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High School is a fun place to learn.</a:t>
            </a:r>
          </a:p>
          <a:p>
            <a:pPr>
              <a:buNone/>
            </a:pPr>
            <a:r>
              <a:rPr lang="en-US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From a,                       to                          a</a:t>
            </a:r>
          </a:p>
          <a:p>
            <a:pPr>
              <a:buNone/>
            </a:pPr>
            <a:r>
              <a:rPr lang="en-US" b="1" u="sng" dirty="0" smtClean="0">
                <a:ln w="1905"/>
                <a:solidFill>
                  <a:srgbClr val="FF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Wildcat</a:t>
            </a:r>
            <a:r>
              <a:rPr lang="en-US" b="1" dirty="0" smtClean="0">
                <a:ln w="1905"/>
                <a:solidFill>
                  <a:srgbClr val="FF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                             </a:t>
            </a:r>
            <a:r>
              <a:rPr lang="en-US" b="1" u="sng" dirty="0" smtClean="0">
                <a:ln w="1905"/>
                <a:solidFill>
                  <a:srgbClr val="FF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Husky</a:t>
            </a:r>
          </a:p>
          <a:p>
            <a:pPr>
              <a:buNone/>
            </a:pPr>
            <a:endParaRPr lang="en-US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High School could also be scary.</a:t>
            </a:r>
          </a:p>
          <a:p>
            <a:endParaRPr lang="en-US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753" y="4449717"/>
            <a:ext cx="1814286" cy="18596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0391" y="2192262"/>
            <a:ext cx="1270000" cy="14962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2762" y="4449716"/>
            <a:ext cx="2981477" cy="1859643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4329043" y="2481911"/>
            <a:ext cx="822960" cy="822960"/>
          </a:xfrm>
          <a:prstGeom prst="rightArrow">
            <a:avLst/>
          </a:prstGeom>
          <a:solidFill>
            <a:srgbClr val="660066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Left-Right Arrow 7"/>
          <p:cNvSpPr/>
          <p:nvPr/>
        </p:nvSpPr>
        <p:spPr>
          <a:xfrm>
            <a:off x="3917563" y="5070723"/>
            <a:ext cx="822960" cy="548640"/>
          </a:xfrm>
          <a:prstGeom prst="leftRightArrow">
            <a:avLst/>
          </a:prstGeom>
          <a:solidFill>
            <a:srgbClr val="660066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92101" y="2141132"/>
            <a:ext cx="1263899" cy="15473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50" y="2197100"/>
            <a:ext cx="8724900" cy="2463800"/>
          </a:xfrm>
          <a:prstGeom prst="rect">
            <a:avLst/>
          </a:prstGeom>
        </p:spPr>
      </p:pic>
      <p:sp>
        <p:nvSpPr>
          <p:cNvPr id="5" name="4-Point Star 4"/>
          <p:cNvSpPr/>
          <p:nvPr/>
        </p:nvSpPr>
        <p:spPr>
          <a:xfrm>
            <a:off x="4071620" y="3733800"/>
            <a:ext cx="1275080" cy="1224280"/>
          </a:xfrm>
          <a:prstGeom prst="star4">
            <a:avLst/>
          </a:prstGeom>
          <a:solidFill>
            <a:srgbClr val="FF000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4-Point Star 5"/>
          <p:cNvSpPr/>
          <p:nvPr/>
        </p:nvSpPr>
        <p:spPr>
          <a:xfrm>
            <a:off x="4071620" y="1701800"/>
            <a:ext cx="1236980" cy="1236980"/>
          </a:xfrm>
          <a:prstGeom prst="star4">
            <a:avLst/>
          </a:prstGeom>
          <a:solidFill>
            <a:srgbClr val="FF000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Apex.thmx</Template>
  <TotalTime>231</TotalTime>
  <Words>136</Words>
  <Application>Microsoft Macintosh PowerPoint</Application>
  <PresentationFormat>On-screen Show (4:3)</PresentationFormat>
  <Paragraphs>46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Transitioning to High school</vt:lpstr>
      <vt:lpstr>similes</vt:lpstr>
      <vt:lpstr>Metaphor</vt:lpstr>
      <vt:lpstr>Alliteration</vt:lpstr>
      <vt:lpstr>HIPERBOLE</vt:lpstr>
      <vt:lpstr>Personification</vt:lpstr>
      <vt:lpstr>PowerPoint Presentation</vt:lpstr>
    </vt:vector>
  </TitlesOfParts>
  <Company>ECSD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Transitioning to High school</dc:title>
  <dc:creator>Eagle Schools</dc:creator>
  <cp:lastModifiedBy>ecsdtec</cp:lastModifiedBy>
  <cp:revision>9</cp:revision>
  <dcterms:created xsi:type="dcterms:W3CDTF">2011-06-02T16:02:03Z</dcterms:created>
  <dcterms:modified xsi:type="dcterms:W3CDTF">2011-06-02T17:39:29Z</dcterms:modified>
</cp:coreProperties>
</file>